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5" r:id="rId3"/>
    <p:sldId id="272" r:id="rId4"/>
    <p:sldId id="268" r:id="rId5"/>
    <p:sldId id="295" r:id="rId6"/>
    <p:sldId id="262" r:id="rId7"/>
    <p:sldId id="280" r:id="rId8"/>
    <p:sldId id="264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or Komissarov" initials="EK" lastIdx="2" clrIdx="0">
    <p:extLst>
      <p:ext uri="{19B8F6BF-5375-455C-9EA6-DF929625EA0E}">
        <p15:presenceInfo xmlns:p15="http://schemas.microsoft.com/office/powerpoint/2012/main" userId="f3c33a9d0a1a1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895D1D"/>
    <a:srgbClr val="0133A3"/>
    <a:srgbClr val="013CBF"/>
    <a:srgbClr val="E20443"/>
    <a:srgbClr val="000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8" autoAdjust="0"/>
    <p:restoredTop sz="94660"/>
  </p:normalViewPr>
  <p:slideViewPr>
    <p:cSldViewPr>
      <p:cViewPr varScale="1">
        <p:scale>
          <a:sx n="114" d="100"/>
          <a:sy n="114" d="100"/>
        </p:scale>
        <p:origin x="11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5026768428280282"/>
          <c:y val="0.12276464536350226"/>
          <c:w val="0.69946485909580169"/>
          <c:h val="0.75350148437088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1A-42D4-A00D-30B736118D9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1A-42D4-A00D-30B736118D99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Лист1!$A$2:$A$3</c:f>
              <c:strCache>
                <c:ptCount val="2"/>
                <c:pt idx="0">
                  <c:v>Мужской</c:v>
                </c:pt>
                <c:pt idx="1">
                  <c:v>Женскитй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75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3-46D7-B9DB-7E7CA1B5A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69093279"/>
        <c:axId val="569090399"/>
      </c:barChart>
      <c:catAx>
        <c:axId val="5690932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9090399"/>
        <c:crosses val="autoZero"/>
        <c:auto val="1"/>
        <c:lblAlgn val="ctr"/>
        <c:lblOffset val="100"/>
        <c:noMultiLvlLbl val="0"/>
      </c:catAx>
      <c:valAx>
        <c:axId val="569090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9093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Лист1!$A$2:$A$5</cx:f>
        <cx:lvl ptCount="4">
          <cx:pt idx="0">от 18 до 25</cx:pt>
          <cx:pt idx="1">от 25 до 30</cx:pt>
          <cx:pt idx="2">от 14 до 18</cx:pt>
          <cx:pt idx="3">Больше 30</cx:pt>
        </cx:lvl>
      </cx:strDim>
      <cx:numDim type="val">
        <cx:f dir="row">Лист1!$B$2:$B$5</cx:f>
        <cx:lvl ptCount="4" formatCode="General">
          <cx:pt idx="0">69</cx:pt>
          <cx:pt idx="1">23</cx:pt>
          <cx:pt idx="2">30</cx:pt>
          <cx:pt idx="3">10</cx:pt>
        </cx:lvl>
      </cx:numDim>
    </cx:data>
  </cx:chartData>
  <cx:chart>
    <cx:title pos="t" align="ctr" overlay="0">
      <cx:tx>
        <cx:txData>
          <cx:v>Возраст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r>
            <a:rPr kumimoji="0" lang="ru-RU" sz="1862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imes New Roman" panose="02020603050405020304" pitchFamily="18" charset="0"/>
            </a:rPr>
            <a:t>Возраст</a:t>
          </a:r>
        </a:p>
      </cx:txPr>
    </cx:title>
    <cx:plotArea>
      <cx:plotAreaRegion>
        <cx:series layoutId="clusteredColumn" uniqueId="{ECF86A07-A0BC-4BC3-8583-B6E57F913452}">
          <cx:tx>
            <cx:txData>
              <cx:f>Лист1!$B$1</cx:f>
              <cx:v>Возраст</cx:v>
            </cx:txData>
          </cx:tx>
          <cx:dataId val="0"/>
          <cx:layoutPr>
            <cx:aggregation/>
          </cx:layoutPr>
          <cx:axisId val="1"/>
        </cx:series>
        <cx:series layoutId="paretoLine" ownerIdx="0" uniqueId="{A7A984FA-5CD1-4F86-A7DD-A0DA2F96BF88}">
          <cx:axisId val="2"/>
        </cx:series>
      </cx:plotAreaRegion>
      <cx:axis id="0">
        <cx:catScaling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  <cx:legend pos="b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Лист1!$A$2:$A$4</cx:f>
        <cx:lvl ptCount="3">
          <cx:pt idx="0">Конспекты,лекциии</cx:pt>
          <cx:pt idx="1">Видео и презентации</cx:pt>
          <cx:pt idx="2">Игра, Платформер, Новела</cx:pt>
        </cx:lvl>
      </cx:strDim>
      <cx:numDim type="val">
        <cx:f>Лист1!$B$2:$B$4</cx:f>
        <cx:lvl ptCount="3" formatCode="Основной">
          <cx:pt idx="0">22</cx:pt>
          <cx:pt idx="1">44</cx:pt>
          <cx:pt idx="2">66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ru-RU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Как вам проще изучать  Дискретную математику?</a:t>
            </a:r>
            <a:endParaRPr lang="ru-RU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</a:endParaRPr>
          </a:p>
        </cx:rich>
      </cx:tx>
    </cx:title>
    <cx:plotArea>
      <cx:plotAreaRegion>
        <cx:series layoutId="clusteredColumn" uniqueId="{5B7635B5-C75F-4EA2-9F7B-F58B2751AC6A}">
          <cx:tx>
            <cx:txData>
              <cx:f>Лист1!$B$1</cx:f>
              <cx:v>Количество</cx:v>
            </cx:txData>
          </cx:tx>
          <cx:dataId val="0"/>
          <cx:layoutPr>
            <cx:aggregation/>
          </cx:layoutPr>
          <cx:axisId val="1"/>
        </cx:series>
        <cx:series layoutId="paretoLine" ownerIdx="0" uniqueId="{41CCF624-0FBC-4C9C-B445-0E24B9447C7B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F134487-118D-7572-7912-DCE61454D7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1153D3-196B-9982-0761-3207FDB82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3D50C-CE1D-4047-9F11-03CD6E957A7F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FED0386-6A6A-33C2-A47C-5653180EF9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E332F7-D4AA-D25E-CD32-A49B0FA85C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9FF0E-1B04-4896-9D71-677FB96939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74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3420B-FB2E-4D91-A94A-1766E8784462}" type="datetimeFigureOut">
              <a:rPr lang="ru-RU" smtClean="0"/>
              <a:t>16.06.2023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3087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45BFE-CA85-4C14-9540-C34AD15DA197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1592135" y="2887530"/>
            <a:ext cx="9038813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788" y="1387737"/>
            <a:ext cx="9036424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786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66B1-D0F0-4FBB-9485-0A00A3FB66DC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1" y="559399"/>
            <a:ext cx="2237591" cy="556676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985" y="849855"/>
            <a:ext cx="7343889" cy="502382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70907-BE9F-4637-8AFC-42B10D4CDB4D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6125426" y="2880824"/>
            <a:ext cx="5480154" cy="923330"/>
            <a:chOff x="1815339" y="1496875"/>
            <a:chExt cx="5480154" cy="692497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496875"/>
              <a:ext cx="87716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Заголовок и объек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F919D-1603-4E3D-95FD-FB1F4E05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C8CEC0-0D0B-453B-8963-A2AED8FB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000" y="6356350"/>
            <a:ext cx="7650000" cy="365126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57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9B777-C320-49CD-87B7-26C10D47C607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63446" y="2887579"/>
            <a:ext cx="9038813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767317"/>
            <a:ext cx="10312996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8AC3-CC30-411E-99F3-E0E874677BF1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BD38-AF20-4E6A-A971-46FD531932CD}" type="datetime1">
              <a:rPr lang="ru-RU" smtClean="0"/>
              <a:t>16.06.2023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240280"/>
            <a:ext cx="5071872" cy="38770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2240280"/>
            <a:ext cx="5071872" cy="38770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080" y="2240280"/>
            <a:ext cx="458992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4" y="2947595"/>
            <a:ext cx="5071872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9741" y="2240280"/>
            <a:ext cx="4596384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944368"/>
            <a:ext cx="50663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9047-E713-4A9A-A214-D19030F0C35A}" type="datetime1">
              <a:rPr lang="ru-RU" smtClean="0"/>
              <a:t>16.06.2023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3A9E-65BA-4996-B3CC-6674F064FC70}" type="datetime1">
              <a:rPr lang="ru-RU" smtClean="0"/>
              <a:t>16.06.2023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Group 9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FBC8-3210-4907-93B6-BBA50F99BAA0}" type="datetime1">
              <a:rPr lang="ru-RU" smtClean="0"/>
              <a:t>16.06.2023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773" y="1678196"/>
            <a:ext cx="4563311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69" y="559399"/>
            <a:ext cx="5488889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2773" y="3603813"/>
            <a:ext cx="4548967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FB52-2C51-4BB7-9E5F-B433915E0174}" type="datetime1">
              <a:rPr lang="ru-RU" smtClean="0"/>
              <a:t>16.06.2023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2" y="4668819"/>
            <a:ext cx="10356028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911723" y="666965"/>
            <a:ext cx="6362875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5324306"/>
            <a:ext cx="10341685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B481-C076-4AAC-B3DA-532CDD1A7380}" type="datetime1">
              <a:rPr lang="ru-RU" smtClean="0"/>
              <a:t>16.06.2023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0" y="2248348"/>
            <a:ext cx="10327340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504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FCE3D62-E461-428A-84D4-49FB6816366E}" type="datetime1">
              <a:rPr lang="ru-RU" smtClean="0"/>
              <a:t>16.06.2023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44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2352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14/relationships/chartEx" Target="../charts/chartEx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droidoff.com/games/pocket-robots-test-chamb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store.steampowered.com/app/1444480/Turing_Complet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37230" y="2763756"/>
            <a:ext cx="748883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Основы проектной деятельности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37230" y="4402950"/>
            <a:ext cx="2250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Докладчик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Команда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Semargl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750997"/>
              </p:ext>
            </p:extLst>
          </p:nvPr>
        </p:nvGraphicFramePr>
        <p:xfrm>
          <a:off x="1112947" y="638256"/>
          <a:ext cx="1750514" cy="79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93125" imgH="404520" progId="CorelDraw.Graphic.22">
                  <p:embed/>
                </p:oleObj>
              </mc:Choice>
              <mc:Fallback>
                <p:oleObj name="CorelDRAW" r:id="rId3" imgW="893125" imgH="404520" progId="CorelDraw.Graphic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947" y="638256"/>
                        <a:ext cx="1750514" cy="792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AD938B-0120-4422-B663-DF7C307D4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9" t="6120" r="30871" b="46219"/>
          <a:stretch/>
        </p:blipFill>
        <p:spPr>
          <a:xfrm flipH="1">
            <a:off x="6837437" y="2721231"/>
            <a:ext cx="2138882" cy="215441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EAF0F1-223B-45EC-86FD-6EA10F35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 проектом работали!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26AE8-AF44-4C27-B495-BFF4FB69BB06}"/>
              </a:ext>
            </a:extLst>
          </p:cNvPr>
          <p:cNvSpPr txBox="1"/>
          <p:nvPr/>
        </p:nvSpPr>
        <p:spPr>
          <a:xfrm>
            <a:off x="1043120" y="2359380"/>
            <a:ext cx="217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Тим-Лид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5D2CD-A0D5-493C-A0FC-AAB8DF444247}"/>
              </a:ext>
            </a:extLst>
          </p:cNvPr>
          <p:cNvSpPr txBox="1"/>
          <p:nvPr/>
        </p:nvSpPr>
        <p:spPr>
          <a:xfrm>
            <a:off x="4130417" y="2341873"/>
            <a:ext cx="195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Аналитик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1307F0-A15A-4175-BA70-16DD4531F347}"/>
              </a:ext>
            </a:extLst>
          </p:cNvPr>
          <p:cNvSpPr txBox="1"/>
          <p:nvPr/>
        </p:nvSpPr>
        <p:spPr>
          <a:xfrm>
            <a:off x="6855088" y="2050011"/>
            <a:ext cx="213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Гейм-Дизайнер</a:t>
            </a:r>
            <a:r>
              <a:rPr lang="en-US" dirty="0"/>
              <a:t>,</a:t>
            </a:r>
            <a:br>
              <a:rPr lang="ru-RU" dirty="0"/>
            </a:br>
            <a:r>
              <a:rPr lang="ru-RU" dirty="0"/>
              <a:t>Дизайнер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6C8CA6-C9D7-451F-A3A0-03121CA7E97B}"/>
              </a:ext>
            </a:extLst>
          </p:cNvPr>
          <p:cNvSpPr txBox="1"/>
          <p:nvPr/>
        </p:nvSpPr>
        <p:spPr>
          <a:xfrm>
            <a:off x="4029854" y="4959572"/>
            <a:ext cx="195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Комиссаров Егор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907184-5CE7-4356-8079-F51026B2FBD1}"/>
              </a:ext>
            </a:extLst>
          </p:cNvPr>
          <p:cNvSpPr txBox="1"/>
          <p:nvPr/>
        </p:nvSpPr>
        <p:spPr>
          <a:xfrm>
            <a:off x="1043120" y="4959572"/>
            <a:ext cx="217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</a:rPr>
              <a:t>Котляров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ru-RU" dirty="0"/>
              <a:t>Никита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88CE93-BFD2-4833-8A71-2C8C72CB6876}"/>
              </a:ext>
            </a:extLst>
          </p:cNvPr>
          <p:cNvSpPr txBox="1"/>
          <p:nvPr/>
        </p:nvSpPr>
        <p:spPr>
          <a:xfrm>
            <a:off x="6837437" y="4885667"/>
            <a:ext cx="213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Адаричев</a:t>
            </a:r>
            <a:r>
              <a:rPr lang="en-US" dirty="0"/>
              <a:t> </a:t>
            </a:r>
            <a:r>
              <a:rPr lang="ru-RU" dirty="0"/>
              <a:t>Никита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74FF8E-4190-47F2-86F1-5456A8713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18030" r="5240" b="28334"/>
          <a:stretch/>
        </p:blipFill>
        <p:spPr>
          <a:xfrm>
            <a:off x="9784041" y="2721231"/>
            <a:ext cx="1818558" cy="2154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CE1655-A4E5-4733-A653-71E929DD7EE2}"/>
              </a:ext>
            </a:extLst>
          </p:cNvPr>
          <p:cNvSpPr txBox="1"/>
          <p:nvPr/>
        </p:nvSpPr>
        <p:spPr>
          <a:xfrm>
            <a:off x="9770387" y="4885667"/>
            <a:ext cx="183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Попов Михаил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E145F-A0C1-4259-85B7-CF078040E647}"/>
              </a:ext>
            </a:extLst>
          </p:cNvPr>
          <p:cNvSpPr txBox="1"/>
          <p:nvPr/>
        </p:nvSpPr>
        <p:spPr>
          <a:xfrm>
            <a:off x="9784040" y="2341873"/>
            <a:ext cx="181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Программист</a:t>
            </a:r>
          </a:p>
        </p:txBody>
      </p:sp>
      <p:pic>
        <p:nvPicPr>
          <p:cNvPr id="4" name="Рисунок 3" descr="Изображение выглядит как Человеческое лицо, человек, бровь, Лоб&#10;&#10;Автоматически созданное описание">
            <a:extLst>
              <a:ext uri="{FF2B5EF4-FFF2-40B4-BE49-F238E27FC236}">
                <a16:creationId xmlns:a16="http://schemas.microsoft.com/office/drawing/2014/main" id="{A4940391-1477-DD0A-B1FF-1504F10993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6"/>
          <a:stretch/>
        </p:blipFill>
        <p:spPr>
          <a:xfrm>
            <a:off x="4130745" y="2696342"/>
            <a:ext cx="1965256" cy="21792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9CA93B-D4F2-4B20-1283-9DAA743D59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87" b="18117"/>
          <a:stretch/>
        </p:blipFill>
        <p:spPr>
          <a:xfrm>
            <a:off x="1043120" y="2728713"/>
            <a:ext cx="2179012" cy="2146928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A706895-DB64-B806-1990-9E9C10AE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15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</p:spPr>
        <p:txBody>
          <a:bodyPr anchor="ctr">
            <a:normAutofit/>
          </a:bodyPr>
          <a:lstStyle/>
          <a:p>
            <a:r>
              <a:rPr lang="ru-RU" dirty="0"/>
              <a:t>Целевая аудитория: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Объект 6">
                <a:extLst>
                  <a:ext uri="{FF2B5EF4-FFF2-40B4-BE49-F238E27FC236}">
                    <a16:creationId xmlns:a16="http://schemas.microsoft.com/office/drawing/2014/main" id="{F8AAE113-BD0F-94E8-35A7-B84AA7A3BAD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44906822"/>
                  </p:ext>
                </p:extLst>
              </p:nvPr>
            </p:nvGraphicFramePr>
            <p:xfrm>
              <a:off x="6092725" y="1981817"/>
              <a:ext cx="5757626" cy="288734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Объект 6">
                <a:extLst>
                  <a:ext uri="{FF2B5EF4-FFF2-40B4-BE49-F238E27FC236}">
                    <a16:creationId xmlns:a16="http://schemas.microsoft.com/office/drawing/2014/main" id="{F8AAE113-BD0F-94E8-35A7-B84AA7A3BA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25" y="1981817"/>
                <a:ext cx="5757626" cy="288734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D5DC348E-8C39-A94D-269B-486CA1544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149881"/>
              </p:ext>
            </p:extLst>
          </p:nvPr>
        </p:nvGraphicFramePr>
        <p:xfrm>
          <a:off x="3935760" y="4869160"/>
          <a:ext cx="4320480" cy="198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Диаграмма 4">
                <a:extLst>
                  <a:ext uri="{FF2B5EF4-FFF2-40B4-BE49-F238E27FC236}">
                    <a16:creationId xmlns:a16="http://schemas.microsoft.com/office/drawing/2014/main" id="{1D0B4C53-D56A-A489-8B4F-3ACAB044B5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41154871"/>
                  </p:ext>
                </p:extLst>
              </p:nvPr>
            </p:nvGraphicFramePr>
            <p:xfrm>
              <a:off x="407368" y="1966317"/>
              <a:ext cx="5688632" cy="289868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5" name="Диаграмма 4">
                <a:extLst>
                  <a:ext uri="{FF2B5EF4-FFF2-40B4-BE49-F238E27FC236}">
                    <a16:creationId xmlns:a16="http://schemas.microsoft.com/office/drawing/2014/main" id="{1D0B4C53-D56A-A489-8B4F-3ACAB044B5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368" y="1966317"/>
                <a:ext cx="5688632" cy="28986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17A783-46BF-84F0-0C70-B6817164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4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B2BDAB2-E6A1-4160-B9DA-B8B47A2D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Списки аналогов</a:t>
            </a:r>
            <a:r>
              <a:rPr lang="en-US" dirty="0">
                <a:latin typeface="Book Antiqua" panose="02040602050305030304" pitchFamily="18" charset="0"/>
              </a:rPr>
              <a:t>:</a:t>
            </a:r>
            <a:endParaRPr lang="ru-RU" dirty="0">
              <a:latin typeface="Book Antiqua" panose="02040602050305030304" pitchFamily="18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656FC9-1957-43E9-A3C2-4D7A4BD56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30" y="2950900"/>
            <a:ext cx="5032791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Pocket Robots Test Chamber</a:t>
            </a:r>
            <a:endParaRPr lang="ru-RU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2F98B6B-C7AB-4667-B32D-F98AB971F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79" y="2736642"/>
            <a:ext cx="5032791" cy="292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0783F-3CB5-49FC-BC93-F3219755B2EE}"/>
              </a:ext>
            </a:extLst>
          </p:cNvPr>
          <p:cNvSpPr txBox="1"/>
          <p:nvPr/>
        </p:nvSpPr>
        <p:spPr>
          <a:xfrm>
            <a:off x="6816080" y="2217088"/>
            <a:ext cx="503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Nand Game</a:t>
            </a:r>
            <a:endParaRPr lang="ru-RU" sz="2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60843A-2095-416C-BAC3-54672F2E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0" y="3429002"/>
            <a:ext cx="5032791" cy="271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AC052B9-E690-947F-7E5E-73B5D54C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90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8E8F9-C8F7-4C8A-AC9A-9483EEB2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58" y="132408"/>
            <a:ext cx="10341684" cy="1054250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CDD5FEAC-E16B-4488-82D3-7E68DA09DD82}"/>
              </a:ext>
            </a:extLst>
          </p:cNvPr>
          <p:cNvGrpSpPr/>
          <p:nvPr/>
        </p:nvGrpSpPr>
        <p:grpSpPr>
          <a:xfrm>
            <a:off x="2641825" y="1855452"/>
            <a:ext cx="6894008" cy="4847381"/>
            <a:chOff x="1629136" y="1472175"/>
            <a:chExt cx="6894008" cy="4847381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5C972C03-6372-4594-A59D-1E03707DB57F}"/>
                </a:ext>
              </a:extLst>
            </p:cNvPr>
            <p:cNvGrpSpPr/>
            <p:nvPr/>
          </p:nvGrpSpPr>
          <p:grpSpPr>
            <a:xfrm>
              <a:off x="6137572" y="1472175"/>
              <a:ext cx="2205000" cy="783772"/>
              <a:chOff x="3902567" y="1690725"/>
              <a:chExt cx="2205000" cy="903249"/>
            </a:xfrm>
          </p:grpSpPr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9A7C3A-20AF-48B5-A41F-89C139A58BF5}"/>
                  </a:ext>
                </a:extLst>
              </p:cNvPr>
              <p:cNvSpPr/>
              <p:nvPr/>
            </p:nvSpPr>
            <p:spPr>
              <a:xfrm>
                <a:off x="3902567" y="1690725"/>
                <a:ext cx="2205000" cy="823990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6AD1E7-23C7-490B-AF43-759BB4E7A992}"/>
                  </a:ext>
                </a:extLst>
              </p:cNvPr>
              <p:cNvSpPr txBox="1"/>
              <p:nvPr/>
            </p:nvSpPr>
            <p:spPr>
              <a:xfrm>
                <a:off x="3966744" y="1918016"/>
                <a:ext cx="41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7195B5E-5D43-4EA1-A821-3714C03423F2}"/>
                  </a:ext>
                </a:extLst>
              </p:cNvPr>
              <p:cNvSpPr/>
              <p:nvPr/>
            </p:nvSpPr>
            <p:spPr>
              <a:xfrm>
                <a:off x="4419084" y="1849115"/>
                <a:ext cx="1489171" cy="744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1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б</a:t>
                </a:r>
                <a:r>
                  <a:rPr lang="ru-RU" sz="1100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удут </a:t>
                </a:r>
                <a:r>
                  <a:rPr lang="en-US" sz="1100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ru-RU" sz="1100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нуждаться студенты.</a:t>
                </a:r>
                <a:br>
                  <a:rPr lang="ru-RU" sz="14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</a:br>
                <a:endParaRPr lang="ru-RU" sz="1400" dirty="0"/>
              </a:p>
            </p:txBody>
          </p:sp>
        </p:grp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D1B8DC02-DBB8-4D05-815E-D05B1D03AFF1}"/>
                </a:ext>
              </a:extLst>
            </p:cNvPr>
            <p:cNvGrpSpPr/>
            <p:nvPr/>
          </p:nvGrpSpPr>
          <p:grpSpPr>
            <a:xfrm>
              <a:off x="6137572" y="5148402"/>
              <a:ext cx="2205000" cy="1171154"/>
              <a:chOff x="3894017" y="5488184"/>
              <a:chExt cx="2205000" cy="1349683"/>
            </a:xfrm>
          </p:grpSpPr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58EF2C2-C281-4FB9-A89B-CDAA4B6AC7D8}"/>
                  </a:ext>
                </a:extLst>
              </p:cNvPr>
              <p:cNvSpPr/>
              <p:nvPr/>
            </p:nvSpPr>
            <p:spPr>
              <a:xfrm>
                <a:off x="3894017" y="5488184"/>
                <a:ext cx="2205000" cy="1330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7143FC-2D0C-466E-B567-A50C4A9EDD3F}"/>
                  </a:ext>
                </a:extLst>
              </p:cNvPr>
              <p:cNvSpPr txBox="1"/>
              <p:nvPr/>
            </p:nvSpPr>
            <p:spPr>
              <a:xfrm>
                <a:off x="3991279" y="5964315"/>
                <a:ext cx="41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04</a:t>
                </a:r>
              </a:p>
            </p:txBody>
          </p:sp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4C29AA8-D4E7-4133-8EA4-618C5D64EDD2}"/>
                  </a:ext>
                </a:extLst>
              </p:cNvPr>
              <p:cNvSpPr/>
              <p:nvPr/>
            </p:nvSpPr>
            <p:spPr>
              <a:xfrm>
                <a:off x="4377450" y="5488184"/>
                <a:ext cx="1545024" cy="1349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Создание игры, в которой дискретная математика используется как основной механизм геймплея</a:t>
                </a:r>
              </a:p>
            </p:txBody>
          </p:sp>
        </p:grp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4FE8EB9D-6065-4693-9339-03E78790A616}"/>
                </a:ext>
              </a:extLst>
            </p:cNvPr>
            <p:cNvSpPr/>
            <p:nvPr/>
          </p:nvSpPr>
          <p:spPr>
            <a:xfrm>
              <a:off x="1837148" y="2616761"/>
              <a:ext cx="2170424" cy="21704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Арка 2">
              <a:extLst>
                <a:ext uri="{FF2B5EF4-FFF2-40B4-BE49-F238E27FC236}">
                  <a16:creationId xmlns:a16="http://schemas.microsoft.com/office/drawing/2014/main" id="{CEE99CF9-0043-46F7-9512-34671B5B83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9606" y="2684591"/>
              <a:ext cx="1959412" cy="1959412"/>
            </a:xfrm>
            <a:prstGeom prst="blockArc">
              <a:avLst>
                <a:gd name="adj1" fmla="val 10800000"/>
                <a:gd name="adj2" fmla="val 16192998"/>
                <a:gd name="adj3" fmla="val 2875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" name="Арка 3">
              <a:extLst>
                <a:ext uri="{FF2B5EF4-FFF2-40B4-BE49-F238E27FC236}">
                  <a16:creationId xmlns:a16="http://schemas.microsoft.com/office/drawing/2014/main" id="{707F66F9-C99F-4AF9-97EE-266FD26819F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76801" y="2692364"/>
              <a:ext cx="1959412" cy="1959412"/>
            </a:xfrm>
            <a:prstGeom prst="blockArc">
              <a:avLst>
                <a:gd name="adj1" fmla="val 10800000"/>
                <a:gd name="adj2" fmla="val 16192998"/>
                <a:gd name="adj3" fmla="val 287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" name="Арка 4">
              <a:extLst>
                <a:ext uri="{FF2B5EF4-FFF2-40B4-BE49-F238E27FC236}">
                  <a16:creationId xmlns:a16="http://schemas.microsoft.com/office/drawing/2014/main" id="{7FF014F4-2450-4918-A3B2-B50DD1F150E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984968" y="2759952"/>
              <a:ext cx="1959412" cy="1959412"/>
            </a:xfrm>
            <a:prstGeom prst="blockArc">
              <a:avLst>
                <a:gd name="adj1" fmla="val 10800000"/>
                <a:gd name="adj2" fmla="val 16192998"/>
                <a:gd name="adj3" fmla="val 2875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" name="Арка 5">
              <a:extLst>
                <a:ext uri="{FF2B5EF4-FFF2-40B4-BE49-F238E27FC236}">
                  <a16:creationId xmlns:a16="http://schemas.microsoft.com/office/drawing/2014/main" id="{8E34F842-367E-48F5-B0B6-DBDA51E3C0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927126" y="2777021"/>
              <a:ext cx="1959412" cy="1959412"/>
            </a:xfrm>
            <a:prstGeom prst="blockArc">
              <a:avLst>
                <a:gd name="adj1" fmla="val 10800000"/>
                <a:gd name="adj2" fmla="val 16192998"/>
                <a:gd name="adj3" fmla="val 287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712503B9-D1BD-4DE0-8DC5-9F3C46BF7B0D}"/>
                </a:ext>
              </a:extLst>
            </p:cNvPr>
            <p:cNvSpPr/>
            <p:nvPr/>
          </p:nvSpPr>
          <p:spPr>
            <a:xfrm>
              <a:off x="1629136" y="2388087"/>
              <a:ext cx="2586449" cy="25864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A9ADCA0A-5650-4430-9A28-364B0D832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16912" y="2791543"/>
              <a:ext cx="216000" cy="216000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C93AD96F-C06C-4F9A-BDD9-E1110A5D3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flipH="1">
              <a:off x="2516912" y="4308553"/>
              <a:ext cx="216000" cy="216000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2F05520-1C10-4126-ABEE-E46213C6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 flipH="1">
              <a:off x="3146258" y="2791543"/>
              <a:ext cx="216000" cy="21600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F88C98CB-7285-4F38-9BA1-D3EF32299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 flipH="1">
              <a:off x="3146258" y="4330724"/>
              <a:ext cx="216000" cy="216000"/>
            </a:xfrm>
            <a:prstGeom prst="rect">
              <a:avLst/>
            </a:prstGeom>
          </p:spPr>
        </p:pic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27E4E53D-9402-44FD-AE20-DC9BA3B24ECE}"/>
                </a:ext>
              </a:extLst>
            </p:cNvPr>
            <p:cNvSpPr/>
            <p:nvPr/>
          </p:nvSpPr>
          <p:spPr>
            <a:xfrm>
              <a:off x="2013038" y="3045723"/>
              <a:ext cx="615572" cy="623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100" b="0" i="0" dirty="0">
                  <a:solidFill>
                    <a:srgbClr val="D1D5DB"/>
                  </a:solidFill>
                  <a:effectLst/>
                  <a:latin typeface="Söhne"/>
                </a:rPr>
                <a:t>Востребованность</a:t>
              </a:r>
              <a:endParaRPr lang="ru-RU" sz="1100" dirty="0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3144619-D0F7-45A5-B405-379373273962}"/>
                </a:ext>
              </a:extLst>
            </p:cNvPr>
            <p:cNvSpPr/>
            <p:nvPr/>
          </p:nvSpPr>
          <p:spPr>
            <a:xfrm>
              <a:off x="3283111" y="3048789"/>
              <a:ext cx="61159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100" b="0" i="0" dirty="0">
                  <a:solidFill>
                    <a:srgbClr val="D1D5DB"/>
                  </a:solidFill>
                  <a:effectLst/>
                  <a:latin typeface="Söhne"/>
                </a:rPr>
                <a:t>Упрощение</a:t>
              </a:r>
              <a:endParaRPr lang="ru-RU" sz="1100" dirty="0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9FCC390D-5347-4D7E-8398-C9668800D283}"/>
                </a:ext>
              </a:extLst>
            </p:cNvPr>
            <p:cNvSpPr/>
            <p:nvPr/>
          </p:nvSpPr>
          <p:spPr>
            <a:xfrm>
              <a:off x="2095400" y="3739658"/>
              <a:ext cx="6375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br>
                <a:rPr lang="ru-RU" sz="1100" dirty="0"/>
              </a:br>
              <a:r>
                <a:rPr lang="ru-RU" sz="1100" b="0" i="0" dirty="0">
                  <a:solidFill>
                    <a:srgbClr val="D1D5DB"/>
                  </a:solidFill>
                  <a:effectLst/>
                  <a:latin typeface="Söhne"/>
                </a:rPr>
                <a:t>Интерактивность</a:t>
              </a:r>
              <a:endParaRPr lang="ru-RU" sz="1100" dirty="0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F522021E-FF0A-43E0-8BB9-F58B41D206C3}"/>
                </a:ext>
              </a:extLst>
            </p:cNvPr>
            <p:cNvSpPr/>
            <p:nvPr/>
          </p:nvSpPr>
          <p:spPr>
            <a:xfrm>
              <a:off x="3092101" y="4029551"/>
              <a:ext cx="86367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100" dirty="0">
                  <a:solidFill>
                    <a:schemeClr val="bg1"/>
                  </a:solidFill>
                </a:rPr>
                <a:t>Увлечение</a:t>
              </a:r>
              <a:endParaRPr lang="ru-RU" sz="1100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974C49A8-196E-4077-B466-46AAA6EBFC18}"/>
                </a:ext>
              </a:extLst>
            </p:cNvPr>
            <p:cNvSpPr/>
            <p:nvPr/>
          </p:nvSpPr>
          <p:spPr>
            <a:xfrm>
              <a:off x="2880911" y="2360895"/>
              <a:ext cx="60290" cy="60290"/>
            </a:xfrm>
            <a:prstGeom prst="ellipse">
              <a:avLst/>
            </a:prstGeom>
            <a:solidFill>
              <a:schemeClr val="tx1"/>
            </a:solidFill>
            <a:ln w="190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842923A-2989-4C3D-BFC7-3557725624AC}"/>
                </a:ext>
              </a:extLst>
            </p:cNvPr>
            <p:cNvSpPr/>
            <p:nvPr/>
          </p:nvSpPr>
          <p:spPr>
            <a:xfrm>
              <a:off x="2893666" y="4939986"/>
              <a:ext cx="60290" cy="60290"/>
            </a:xfrm>
            <a:prstGeom prst="ellipse">
              <a:avLst/>
            </a:prstGeom>
            <a:solidFill>
              <a:schemeClr val="tx1"/>
            </a:solidFill>
            <a:ln w="190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7FC40CA-E7D5-472E-8F60-91BB6780F06A}"/>
                </a:ext>
              </a:extLst>
            </p:cNvPr>
            <p:cNvSpPr/>
            <p:nvPr/>
          </p:nvSpPr>
          <p:spPr>
            <a:xfrm>
              <a:off x="4046703" y="4245848"/>
              <a:ext cx="60290" cy="60290"/>
            </a:xfrm>
            <a:prstGeom prst="ellipse">
              <a:avLst/>
            </a:prstGeom>
            <a:solidFill>
              <a:schemeClr val="tx1"/>
            </a:solidFill>
            <a:ln w="190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22ED0427-039D-4E60-8202-61891BC9B353}"/>
                </a:ext>
              </a:extLst>
            </p:cNvPr>
            <p:cNvSpPr/>
            <p:nvPr/>
          </p:nvSpPr>
          <p:spPr>
            <a:xfrm>
              <a:off x="4052345" y="3068946"/>
              <a:ext cx="60290" cy="60290"/>
            </a:xfrm>
            <a:prstGeom prst="ellipse">
              <a:avLst/>
            </a:prstGeom>
            <a:solidFill>
              <a:schemeClr val="tx1"/>
            </a:solidFill>
            <a:ln w="190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3FAEFEF6-7083-43D3-8470-770DB14A72A7}"/>
                </a:ext>
              </a:extLst>
            </p:cNvPr>
            <p:cNvCxnSpPr>
              <a:cxnSpLocks/>
            </p:cNvCxnSpPr>
            <p:nvPr/>
          </p:nvCxnSpPr>
          <p:spPr>
            <a:xfrm>
              <a:off x="4106993" y="4275993"/>
              <a:ext cx="21916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5D26ED1C-ECEF-46AF-A098-B20161E74D5F}"/>
                </a:ext>
              </a:extLst>
            </p:cNvPr>
            <p:cNvCxnSpPr>
              <a:cxnSpLocks/>
            </p:cNvCxnSpPr>
            <p:nvPr/>
          </p:nvCxnSpPr>
          <p:spPr>
            <a:xfrm>
              <a:off x="4106993" y="3089640"/>
              <a:ext cx="21916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DB9F258B-7B21-48F4-ADBE-C253DCAFB052}"/>
                </a:ext>
              </a:extLst>
            </p:cNvPr>
            <p:cNvGrpSpPr/>
            <p:nvPr/>
          </p:nvGrpSpPr>
          <p:grpSpPr>
            <a:xfrm>
              <a:off x="6216361" y="2759952"/>
              <a:ext cx="2306783" cy="714997"/>
              <a:chOff x="3966744" y="2960368"/>
              <a:chExt cx="2306783" cy="823990"/>
            </a:xfrm>
          </p:grpSpPr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3CC5F61-F37E-4B96-8C56-2CCD0B71D586}"/>
                  </a:ext>
                </a:extLst>
              </p:cNvPr>
              <p:cNvSpPr/>
              <p:nvPr/>
            </p:nvSpPr>
            <p:spPr>
              <a:xfrm>
                <a:off x="4068527" y="2960368"/>
                <a:ext cx="2205000" cy="82399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377B6F-340B-4C37-B010-D9F68D9EF238}"/>
                  </a:ext>
                </a:extLst>
              </p:cNvPr>
              <p:cNvSpPr txBox="1"/>
              <p:nvPr/>
            </p:nvSpPr>
            <p:spPr>
              <a:xfrm>
                <a:off x="3966744" y="3160035"/>
                <a:ext cx="41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C5B614F-37E5-4520-92C2-B00060650BF8}"/>
                  </a:ext>
                </a:extLst>
              </p:cNvPr>
              <p:cNvSpPr/>
              <p:nvPr/>
            </p:nvSpPr>
            <p:spPr>
              <a:xfrm>
                <a:off x="4351142" y="3102920"/>
                <a:ext cx="1845000" cy="49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1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будет быстро и доступно излагаться   материал</a:t>
                </a:r>
                <a:endParaRPr lang="ru-RU" sz="1100" dirty="0"/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45C43AC9-42AD-472D-9B56-0B7F5E83959D}"/>
                </a:ext>
              </a:extLst>
            </p:cNvPr>
            <p:cNvGrpSpPr/>
            <p:nvPr/>
          </p:nvGrpSpPr>
          <p:grpSpPr>
            <a:xfrm>
              <a:off x="6309540" y="3831965"/>
              <a:ext cx="2213604" cy="955218"/>
              <a:chOff x="4074535" y="4110122"/>
              <a:chExt cx="2213604" cy="1100829"/>
            </a:xfrm>
          </p:grpSpPr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5ED87F9-A2B6-42E4-98CA-27DF5FCC9A63}"/>
                  </a:ext>
                </a:extLst>
              </p:cNvPr>
              <p:cNvSpPr/>
              <p:nvPr/>
            </p:nvSpPr>
            <p:spPr>
              <a:xfrm>
                <a:off x="4083139" y="4110122"/>
                <a:ext cx="2205000" cy="110082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FBF614-AAF9-4DC1-BD46-C889BFA3071F}"/>
                  </a:ext>
                </a:extLst>
              </p:cNvPr>
              <p:cNvSpPr txBox="1"/>
              <p:nvPr/>
            </p:nvSpPr>
            <p:spPr>
              <a:xfrm>
                <a:off x="4074535" y="4400598"/>
                <a:ext cx="419255" cy="425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C723542-0764-4973-AB3A-AC4A0D3C13FD}"/>
                  </a:ext>
                </a:extLst>
              </p:cNvPr>
              <p:cNvSpPr/>
              <p:nvPr/>
            </p:nvSpPr>
            <p:spPr>
              <a:xfrm>
                <a:off x="4548267" y="4115671"/>
                <a:ext cx="1525311" cy="1081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1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можно будет </a:t>
                </a:r>
                <a:r>
                  <a:rPr lang="ru-RU" sz="1100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весело и с пользой провести время</a:t>
                </a:r>
                <a:r>
                  <a:rPr lang="ru-RU" sz="11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за </a:t>
                </a:r>
                <a:r>
                  <a:rPr lang="ru-RU" sz="1100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основами дискретной математики. </a:t>
                </a:r>
                <a:endParaRPr lang="ru-RU" sz="1400" dirty="0"/>
              </a:p>
            </p:txBody>
          </p:sp>
        </p:grp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6C40060A-6489-4A5E-81F2-8561C7C66AFD}"/>
                </a:ext>
              </a:extLst>
            </p:cNvPr>
            <p:cNvGrpSpPr/>
            <p:nvPr/>
          </p:nvGrpSpPr>
          <p:grpSpPr>
            <a:xfrm>
              <a:off x="2909888" y="1829639"/>
              <a:ext cx="3227684" cy="1069292"/>
              <a:chOff x="2909888" y="1829639"/>
              <a:chExt cx="3227684" cy="1069292"/>
            </a:xfrm>
          </p:grpSpPr>
          <p:sp>
            <p:nvSpPr>
              <p:cNvPr id="39" name="Дуга 38">
                <a:extLst>
                  <a:ext uri="{FF2B5EF4-FFF2-40B4-BE49-F238E27FC236}">
                    <a16:creationId xmlns:a16="http://schemas.microsoft.com/office/drawing/2014/main" id="{1CE175E9-8D3E-4EC2-88AE-3BA705C01E33}"/>
                  </a:ext>
                </a:extLst>
              </p:cNvPr>
              <p:cNvSpPr/>
              <p:nvPr/>
            </p:nvSpPr>
            <p:spPr>
              <a:xfrm flipH="1">
                <a:off x="2909888" y="1829639"/>
                <a:ext cx="1378154" cy="1069292"/>
              </a:xfrm>
              <a:prstGeom prst="arc">
                <a:avLst>
                  <a:gd name="adj1" fmla="val 16292150"/>
                  <a:gd name="adj2" fmla="val 2158877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42" name="Прямая соединительная линия 41">
                <a:extLst>
                  <a:ext uri="{FF2B5EF4-FFF2-40B4-BE49-F238E27FC236}">
                    <a16:creationId xmlns:a16="http://schemas.microsoft.com/office/drawing/2014/main" id="{325B31DF-F78E-47E8-8FAB-2877C2665B8E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3587567" y="1829672"/>
                <a:ext cx="25500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4FE7D4D0-517C-41FA-BF9F-32432239EE15}"/>
                </a:ext>
              </a:extLst>
            </p:cNvPr>
            <p:cNvGrpSpPr/>
            <p:nvPr/>
          </p:nvGrpSpPr>
          <p:grpSpPr>
            <a:xfrm>
              <a:off x="2921455" y="4425852"/>
              <a:ext cx="3216117" cy="1101618"/>
              <a:chOff x="2921455" y="4425852"/>
              <a:chExt cx="3216117" cy="1101618"/>
            </a:xfrm>
          </p:grpSpPr>
          <p:sp>
            <p:nvSpPr>
              <p:cNvPr id="50" name="Дуга 49">
                <a:extLst>
                  <a:ext uri="{FF2B5EF4-FFF2-40B4-BE49-F238E27FC236}">
                    <a16:creationId xmlns:a16="http://schemas.microsoft.com/office/drawing/2014/main" id="{7C7EAB96-CF55-4438-9792-B2EE5329E25F}"/>
                  </a:ext>
                </a:extLst>
              </p:cNvPr>
              <p:cNvSpPr/>
              <p:nvPr/>
            </p:nvSpPr>
            <p:spPr>
              <a:xfrm flipH="1" flipV="1">
                <a:off x="2921455" y="4425852"/>
                <a:ext cx="1378154" cy="1101618"/>
              </a:xfrm>
              <a:prstGeom prst="arc">
                <a:avLst>
                  <a:gd name="adj1" fmla="val 16292150"/>
                  <a:gd name="adj2" fmla="val 2158877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4425002E-C1B8-4D04-BAC1-8AA470D894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87567" y="5527469"/>
                <a:ext cx="25500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Нижний колонтитул 2">
            <a:extLst>
              <a:ext uri="{FF2B5EF4-FFF2-40B4-BE49-F238E27FC236}">
                <a16:creationId xmlns:a16="http://schemas.microsoft.com/office/drawing/2014/main" id="{BBF69354-1493-B7AA-1F4F-ACE0046D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1755" y="6181965"/>
            <a:ext cx="2918861" cy="312864"/>
          </a:xfrm>
        </p:spPr>
        <p:txBody>
          <a:bodyPr/>
          <a:lstStyle/>
          <a:p>
            <a:pPr algn="r"/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542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172955-E1B4-70C2-3537-6C26E6386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1755" y="6181965"/>
            <a:ext cx="2918861" cy="312864"/>
          </a:xfrm>
        </p:spPr>
        <p:txBody>
          <a:bodyPr/>
          <a:lstStyle/>
          <a:p>
            <a:pPr algn="r"/>
            <a:r>
              <a:rPr lang="en-US" dirty="0"/>
              <a:t>6</a:t>
            </a:r>
            <a:endParaRPr lang="ru-RU" dirty="0"/>
          </a:p>
        </p:txBody>
      </p: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19E86150-2767-44E0-A4EE-96DB7E3ED408}"/>
              </a:ext>
            </a:extLst>
          </p:cNvPr>
          <p:cNvCxnSpPr/>
          <p:nvPr/>
        </p:nvCxnSpPr>
        <p:spPr>
          <a:xfrm flipH="1">
            <a:off x="6096000" y="2320516"/>
            <a:ext cx="6461" cy="284203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20FE2-48E7-4A48-B5B8-4BDFDF10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61" y="363171"/>
            <a:ext cx="10515600" cy="1325563"/>
          </a:xfrm>
        </p:spPr>
        <p:txBody>
          <a:bodyPr/>
          <a:lstStyle/>
          <a:p>
            <a:r>
              <a:rPr lang="ru-RU" dirty="0"/>
              <a:t>Задачи:</a:t>
            </a:r>
          </a:p>
        </p:txBody>
      </p: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id="{67761310-14FB-4E63-8717-7EAB8B295ED2}"/>
              </a:ext>
            </a:extLst>
          </p:cNvPr>
          <p:cNvGrpSpPr/>
          <p:nvPr/>
        </p:nvGrpSpPr>
        <p:grpSpPr>
          <a:xfrm>
            <a:off x="3360423" y="4821565"/>
            <a:ext cx="2519049" cy="920422"/>
            <a:chOff x="2840189" y="4069935"/>
            <a:chExt cx="2519049" cy="920422"/>
          </a:xfrm>
        </p:grpSpPr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A56C50B-9BA0-4834-A39B-3334B47DA5CF}"/>
                </a:ext>
              </a:extLst>
            </p:cNvPr>
            <p:cNvSpPr/>
            <p:nvPr/>
          </p:nvSpPr>
          <p:spPr>
            <a:xfrm rot="10800000">
              <a:off x="2840189" y="4069935"/>
              <a:ext cx="2519049" cy="920422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FE30366-E7A1-4D3F-ACAC-653D76442325}"/>
                </a:ext>
              </a:extLst>
            </p:cNvPr>
            <p:cNvSpPr/>
            <p:nvPr/>
          </p:nvSpPr>
          <p:spPr>
            <a:xfrm rot="10800000">
              <a:off x="2864411" y="4094156"/>
              <a:ext cx="2470606" cy="871979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079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F044A754-2728-4256-AFCB-6AAE035DC0CD}"/>
                </a:ext>
              </a:extLst>
            </p:cNvPr>
            <p:cNvSpPr/>
            <p:nvPr/>
          </p:nvSpPr>
          <p:spPr>
            <a:xfrm>
              <a:off x="2964790" y="4198294"/>
              <a:ext cx="232682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100" b="0" i="0" dirty="0">
                  <a:effectLst/>
                  <a:latin typeface="Söhne"/>
                </a:rPr>
                <a:t>Разработать интерфейс игры, который будет интуитивно понятен и прост в использовании.</a:t>
              </a:r>
            </a:p>
          </p:txBody>
        </p: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8294C222-0A2B-45DC-AAF7-E04CB6ACB68B}"/>
              </a:ext>
            </a:extLst>
          </p:cNvPr>
          <p:cNvGrpSpPr/>
          <p:nvPr/>
        </p:nvGrpSpPr>
        <p:grpSpPr>
          <a:xfrm>
            <a:off x="3334570" y="1803234"/>
            <a:ext cx="2578034" cy="920422"/>
            <a:chOff x="2799098" y="2967931"/>
            <a:chExt cx="2578034" cy="920422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F73474C6-8AE1-44DA-950E-087F941FCD84}"/>
                </a:ext>
              </a:extLst>
            </p:cNvPr>
            <p:cNvSpPr/>
            <p:nvPr/>
          </p:nvSpPr>
          <p:spPr>
            <a:xfrm rot="10800000">
              <a:off x="2799098" y="2967931"/>
              <a:ext cx="2519049" cy="920422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22F42CA5-11F8-4D62-A101-107945F6AFA5}"/>
                </a:ext>
              </a:extLst>
            </p:cNvPr>
            <p:cNvSpPr/>
            <p:nvPr/>
          </p:nvSpPr>
          <p:spPr>
            <a:xfrm rot="10800000">
              <a:off x="2823320" y="2992152"/>
              <a:ext cx="2470606" cy="871979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079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911C2863-2C0A-44EE-9336-43C53EFB97D0}"/>
                </a:ext>
              </a:extLst>
            </p:cNvPr>
            <p:cNvSpPr/>
            <p:nvPr/>
          </p:nvSpPr>
          <p:spPr>
            <a:xfrm>
              <a:off x="2924816" y="3047720"/>
              <a:ext cx="245231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1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Söhne"/>
                </a:rPr>
                <a:t>Создать математические задачи и примеры, соответствующие основам дискретной математики, которые будут встроены в игру.</a:t>
              </a:r>
            </a:p>
          </p:txBody>
        </p:sp>
      </p:grpSp>
      <p:grpSp>
        <p:nvGrpSpPr>
          <p:cNvPr id="164" name="Группа 163">
            <a:extLst>
              <a:ext uri="{FF2B5EF4-FFF2-40B4-BE49-F238E27FC236}">
                <a16:creationId xmlns:a16="http://schemas.microsoft.com/office/drawing/2014/main" id="{36A14F04-6889-4658-A7F1-1DEB42D61AC0}"/>
              </a:ext>
            </a:extLst>
          </p:cNvPr>
          <p:cNvGrpSpPr/>
          <p:nvPr/>
        </p:nvGrpSpPr>
        <p:grpSpPr>
          <a:xfrm>
            <a:off x="9635328" y="3188823"/>
            <a:ext cx="2519049" cy="1170082"/>
            <a:chOff x="2804417" y="1871997"/>
            <a:chExt cx="2519049" cy="1170082"/>
          </a:xfrm>
        </p:grpSpPr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AA3242DC-9804-4A5F-98F9-BFEE5497CCFC}"/>
                </a:ext>
              </a:extLst>
            </p:cNvPr>
            <p:cNvSpPr/>
            <p:nvPr/>
          </p:nvSpPr>
          <p:spPr>
            <a:xfrm rot="10800000">
              <a:off x="2804417" y="1871997"/>
              <a:ext cx="2519049" cy="920422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7A70B741-5602-4359-A6F3-2B0C26C42F24}"/>
                </a:ext>
              </a:extLst>
            </p:cNvPr>
            <p:cNvSpPr/>
            <p:nvPr/>
          </p:nvSpPr>
          <p:spPr>
            <a:xfrm rot="10800000">
              <a:off x="2828639" y="1892420"/>
              <a:ext cx="2470606" cy="871979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079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942DE6FE-7399-495E-962B-7E81A6F5286E}"/>
                </a:ext>
              </a:extLst>
            </p:cNvPr>
            <p:cNvSpPr/>
            <p:nvPr/>
          </p:nvSpPr>
          <p:spPr>
            <a:xfrm>
              <a:off x="2934545" y="1949472"/>
              <a:ext cx="2326821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ru-RU" sz="11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Разработать игровую механику, которая сочетает в себе элементы </a:t>
              </a:r>
              <a:r>
                <a:rPr lang="ru-RU" sz="11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платформера</a:t>
              </a:r>
              <a:r>
                <a:rPr lang="ru-RU" sz="11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и головоломки.</a:t>
              </a:r>
            </a:p>
            <a:p>
              <a:pPr marL="171450" indent="-1714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11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149" name="Шестиугольник 148">
            <a:extLst>
              <a:ext uri="{FF2B5EF4-FFF2-40B4-BE49-F238E27FC236}">
                <a16:creationId xmlns:a16="http://schemas.microsoft.com/office/drawing/2014/main" id="{0AE6287D-BBC1-47B5-ABC0-26818865DA0A}"/>
              </a:ext>
            </a:extLst>
          </p:cNvPr>
          <p:cNvSpPr/>
          <p:nvPr/>
        </p:nvSpPr>
        <p:spPr>
          <a:xfrm>
            <a:off x="5971170" y="2201788"/>
            <a:ext cx="262582" cy="226364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0" name="Шестиугольник 149">
            <a:extLst>
              <a:ext uri="{FF2B5EF4-FFF2-40B4-BE49-F238E27FC236}">
                <a16:creationId xmlns:a16="http://schemas.microsoft.com/office/drawing/2014/main" id="{F347D420-531A-49A3-8633-CD125288C865}"/>
              </a:ext>
            </a:extLst>
          </p:cNvPr>
          <p:cNvSpPr/>
          <p:nvPr/>
        </p:nvSpPr>
        <p:spPr>
          <a:xfrm>
            <a:off x="5967091" y="2814556"/>
            <a:ext cx="262582" cy="226364"/>
          </a:xfrm>
          <a:prstGeom prst="hexagon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1" name="Шестиугольник 150">
            <a:extLst>
              <a:ext uri="{FF2B5EF4-FFF2-40B4-BE49-F238E27FC236}">
                <a16:creationId xmlns:a16="http://schemas.microsoft.com/office/drawing/2014/main" id="{FBC08837-0C9E-46BC-9DDF-19361DE15D11}"/>
              </a:ext>
            </a:extLst>
          </p:cNvPr>
          <p:cNvSpPr/>
          <p:nvPr/>
        </p:nvSpPr>
        <p:spPr>
          <a:xfrm>
            <a:off x="5971170" y="3357714"/>
            <a:ext cx="262582" cy="226364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2" name="Шестиугольник 151">
            <a:extLst>
              <a:ext uri="{FF2B5EF4-FFF2-40B4-BE49-F238E27FC236}">
                <a16:creationId xmlns:a16="http://schemas.microsoft.com/office/drawing/2014/main" id="{8DBE6289-E9A4-4B11-A428-F5C2D607DD86}"/>
              </a:ext>
            </a:extLst>
          </p:cNvPr>
          <p:cNvSpPr/>
          <p:nvPr/>
        </p:nvSpPr>
        <p:spPr>
          <a:xfrm>
            <a:off x="5971170" y="3938724"/>
            <a:ext cx="262582" cy="226364"/>
          </a:xfrm>
          <a:prstGeom prst="hex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" name="Шестиугольник 152">
            <a:extLst>
              <a:ext uri="{FF2B5EF4-FFF2-40B4-BE49-F238E27FC236}">
                <a16:creationId xmlns:a16="http://schemas.microsoft.com/office/drawing/2014/main" id="{E1AF609C-4657-449F-8D83-EE3E9B76688F}"/>
              </a:ext>
            </a:extLst>
          </p:cNvPr>
          <p:cNvSpPr/>
          <p:nvPr/>
        </p:nvSpPr>
        <p:spPr>
          <a:xfrm>
            <a:off x="5971170" y="4521868"/>
            <a:ext cx="262582" cy="22636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Шестиугольник 153">
            <a:extLst>
              <a:ext uri="{FF2B5EF4-FFF2-40B4-BE49-F238E27FC236}">
                <a16:creationId xmlns:a16="http://schemas.microsoft.com/office/drawing/2014/main" id="{76091CFD-E016-4E74-9691-3CD80910B6FE}"/>
              </a:ext>
            </a:extLst>
          </p:cNvPr>
          <p:cNvSpPr/>
          <p:nvPr/>
        </p:nvSpPr>
        <p:spPr>
          <a:xfrm>
            <a:off x="5971170" y="5062894"/>
            <a:ext cx="262582" cy="226364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02734D-6AC5-F128-49EB-1A3127EC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86" y="1382728"/>
            <a:ext cx="2858193" cy="161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9F4256-B28A-A30F-E26E-3E0CB5DD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83" y="2838036"/>
            <a:ext cx="2772029" cy="16143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5E8BF-3360-F1E3-693E-8B221B9B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6" y="4499075"/>
            <a:ext cx="2869456" cy="16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E8D6CFD-422C-45EF-9F42-9DFB0A7E0D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7368" y="0"/>
            <a:ext cx="10342563" cy="1054100"/>
          </a:xfrm>
        </p:spPr>
        <p:txBody>
          <a:bodyPr/>
          <a:lstStyle/>
          <a:p>
            <a:r>
              <a:rPr lang="ru-RU" dirty="0"/>
              <a:t>Формат Игры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6F8D1-314D-0CB7-ED53-402EBEE40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49" y="1107170"/>
            <a:ext cx="4294898" cy="24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B91C28-C1B6-7AF0-322A-AEF813501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984" y="1054100"/>
            <a:ext cx="4294898" cy="24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A728594-7747-C7EC-89AD-C1F3DFF8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984" y="3464906"/>
            <a:ext cx="4294898" cy="247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5DEF17-FEAB-16CA-D469-CA2FA7B5D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8" y="3530792"/>
            <a:ext cx="4294898" cy="2410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E5104-F5F5-281D-6F12-0BB8BCD46F91}"/>
              </a:ext>
            </a:extLst>
          </p:cNvPr>
          <p:cNvSpPr txBox="1"/>
          <p:nvPr/>
        </p:nvSpPr>
        <p:spPr>
          <a:xfrm>
            <a:off x="6456041" y="3571618"/>
            <a:ext cx="3769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Г</a:t>
            </a:r>
            <a:br>
              <a:rPr lang="ru-RU" sz="1400" dirty="0"/>
            </a:br>
            <a:r>
              <a:rPr lang="ru-RU" sz="1400" dirty="0"/>
              <a:t>о</a:t>
            </a:r>
            <a:br>
              <a:rPr lang="ru-RU" sz="1400" dirty="0"/>
            </a:br>
            <a:r>
              <a:rPr lang="ru-RU" sz="1400" dirty="0"/>
              <a:t>л</a:t>
            </a:r>
            <a:br>
              <a:rPr lang="ru-RU" sz="1400" dirty="0"/>
            </a:br>
            <a:r>
              <a:rPr lang="ru-RU" sz="1400" dirty="0"/>
              <a:t>о</a:t>
            </a:r>
            <a:br>
              <a:rPr lang="ru-RU" sz="1400" dirty="0"/>
            </a:br>
            <a:r>
              <a:rPr lang="ru-RU" sz="1400" dirty="0"/>
              <a:t>в</a:t>
            </a:r>
            <a:br>
              <a:rPr lang="ru-RU" sz="1400" dirty="0"/>
            </a:br>
            <a:r>
              <a:rPr lang="ru-RU" sz="1400" dirty="0"/>
              <a:t>о</a:t>
            </a:r>
            <a:br>
              <a:rPr lang="ru-RU" sz="1400" dirty="0"/>
            </a:br>
            <a:r>
              <a:rPr lang="ru-RU" sz="1400" dirty="0"/>
              <a:t>л</a:t>
            </a:r>
            <a:br>
              <a:rPr lang="ru-RU" sz="1400" dirty="0"/>
            </a:br>
            <a:r>
              <a:rPr lang="ru-RU" sz="1400" dirty="0" err="1"/>
              <a:t>омк</a:t>
            </a:r>
            <a:br>
              <a:rPr lang="ru-RU" sz="1400" dirty="0"/>
            </a:br>
            <a:r>
              <a:rPr lang="ru-RU" sz="1400" dirty="0"/>
              <a:t>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55650-0E89-9122-9FB0-B032DF51E596}"/>
              </a:ext>
            </a:extLst>
          </p:cNvPr>
          <p:cNvSpPr txBox="1"/>
          <p:nvPr/>
        </p:nvSpPr>
        <p:spPr>
          <a:xfrm>
            <a:off x="5241946" y="1410000"/>
            <a:ext cx="422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Л</a:t>
            </a:r>
            <a:br>
              <a:rPr lang="ru-RU" sz="1600" dirty="0"/>
            </a:br>
            <a:r>
              <a:rPr lang="ru-RU" sz="1600" dirty="0"/>
              <a:t>о</a:t>
            </a:r>
            <a:br>
              <a:rPr lang="ru-RU" sz="1600" dirty="0"/>
            </a:br>
            <a:r>
              <a:rPr lang="ru-RU" sz="1600" dirty="0"/>
              <a:t>г</a:t>
            </a:r>
            <a:br>
              <a:rPr lang="ru-RU" sz="1600" dirty="0"/>
            </a:br>
            <a:r>
              <a:rPr lang="ru-RU" sz="1600" dirty="0"/>
              <a:t>и</a:t>
            </a:r>
            <a:br>
              <a:rPr lang="ru-RU" sz="1600" dirty="0"/>
            </a:br>
            <a:r>
              <a:rPr lang="ru-RU" sz="1600" dirty="0"/>
              <a:t>к</a:t>
            </a:r>
            <a:br>
              <a:rPr lang="ru-RU" sz="1600" dirty="0"/>
            </a:br>
            <a:r>
              <a:rPr lang="ru-RU" sz="1600" dirty="0"/>
              <a:t>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F79F6-93B2-EECB-82E5-134FD4148F3F}"/>
              </a:ext>
            </a:extLst>
          </p:cNvPr>
          <p:cNvSpPr txBox="1"/>
          <p:nvPr/>
        </p:nvSpPr>
        <p:spPr>
          <a:xfrm>
            <a:off x="1870361" y="603378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Платформер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6E27F-AEAD-41F7-9FF5-C5AEC6EDC9A6}"/>
              </a:ext>
            </a:extLst>
          </p:cNvPr>
          <p:cNvSpPr txBox="1"/>
          <p:nvPr/>
        </p:nvSpPr>
        <p:spPr>
          <a:xfrm>
            <a:off x="7252241" y="730885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основы дискретной математики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FFC0-5295-8E53-851D-5D6F27C5E874}"/>
              </a:ext>
            </a:extLst>
          </p:cNvPr>
          <p:cNvSpPr txBox="1"/>
          <p:nvPr/>
        </p:nvSpPr>
        <p:spPr>
          <a:xfrm>
            <a:off x="5281232" y="4301322"/>
            <a:ext cx="297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РПГ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6C0503-608F-9545-6796-EA129BE2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030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DC4C068-FD62-4E7C-BDB8-699602F90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507" y="0"/>
            <a:ext cx="5779614" cy="598125"/>
          </a:xfrm>
        </p:spPr>
        <p:txBody>
          <a:bodyPr/>
          <a:lstStyle/>
          <a:p>
            <a:r>
              <a:rPr lang="ru-RU" sz="3200" dirty="0">
                <a:latin typeface="Book Antiqua" panose="02040602050305030304" pitchFamily="18" charset="0"/>
              </a:rPr>
              <a:t>Наш продукт</a:t>
            </a:r>
            <a:r>
              <a:rPr lang="en-US" sz="3200" dirty="0">
                <a:latin typeface="Book Antiqua" panose="02040602050305030304" pitchFamily="18" charset="0"/>
              </a:rPr>
              <a:t>:</a:t>
            </a:r>
            <a:endParaRPr lang="ru-RU" sz="3200" dirty="0">
              <a:latin typeface="Book Antiqua" panose="02040602050305030304" pitchFamily="18" charset="0"/>
            </a:endParaRPr>
          </a:p>
        </p:txBody>
      </p:sp>
      <p:pic>
        <p:nvPicPr>
          <p:cNvPr id="6" name="L3">
            <a:hlinkClick r:id="" action="ppaction://media"/>
            <a:extLst>
              <a:ext uri="{FF2B5EF4-FFF2-40B4-BE49-F238E27FC236}">
                <a16:creationId xmlns:a16="http://schemas.microsoft.com/office/drawing/2014/main" id="{137B9BD3-8260-A495-FD8E-ED65B4C409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0461" y="2132856"/>
            <a:ext cx="8741706" cy="4483977"/>
          </a:xfr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DD0E5F-A339-0164-D6EA-FD43443C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243818-C32B-4B54-AB1A-B64160D8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Использовалось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098" name="Picture 2" descr="C# | Викии Вики | Fandom">
            <a:extLst>
              <a:ext uri="{FF2B5EF4-FFF2-40B4-BE49-F238E27FC236}">
                <a16:creationId xmlns:a16="http://schemas.microsoft.com/office/drawing/2014/main" id="{FFE2CD0B-5C41-4276-B5F9-51CCC31E00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626778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История игровых движков №4 - Unity 3D">
            <a:extLst>
              <a:ext uri="{FF2B5EF4-FFF2-40B4-BE49-F238E27FC236}">
                <a16:creationId xmlns:a16="http://schemas.microsoft.com/office/drawing/2014/main" id="{2C3E1AD3-EC39-4057-9F0D-BD68C936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626778"/>
            <a:ext cx="439248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E48B8A9-1E37-96B8-87E1-DA3E632D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192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вердый переплет">
  <a:themeElements>
    <a:clrScheme name="Твердый переплет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Твердый переплет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Твердый переплет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2058</TotalTime>
  <Words>189</Words>
  <Application>Microsoft Office PowerPoint</Application>
  <PresentationFormat>Широкоэкранный</PresentationFormat>
  <Paragraphs>53</Paragraphs>
  <Slides>9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Book Antiqua</vt:lpstr>
      <vt:lpstr>Calibri</vt:lpstr>
      <vt:lpstr>Roboto</vt:lpstr>
      <vt:lpstr>Söhne</vt:lpstr>
      <vt:lpstr>Times New Roman</vt:lpstr>
      <vt:lpstr>Wingdings</vt:lpstr>
      <vt:lpstr>Твердый переплет</vt:lpstr>
      <vt:lpstr>CorelDRAW</vt:lpstr>
      <vt:lpstr>Презентация PowerPoint</vt:lpstr>
      <vt:lpstr>Над проектом работали!</vt:lpstr>
      <vt:lpstr>Целевая аудитория:</vt:lpstr>
      <vt:lpstr>Списки аналогов:</vt:lpstr>
      <vt:lpstr>Цель</vt:lpstr>
      <vt:lpstr>Задачи:</vt:lpstr>
      <vt:lpstr>Формат Игры:</vt:lpstr>
      <vt:lpstr>Наш продукт:</vt:lpstr>
      <vt:lpstr>Использовалось: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</dc:creator>
  <cp:lastModifiedBy>Nikita NikiTuz</cp:lastModifiedBy>
  <cp:revision>128</cp:revision>
  <dcterms:created xsi:type="dcterms:W3CDTF">2019-05-31T06:38:44Z</dcterms:created>
  <dcterms:modified xsi:type="dcterms:W3CDTF">2023-06-16T18:40:24Z</dcterms:modified>
</cp:coreProperties>
</file>